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1"/>
  </p:sldMasterIdLst>
  <p:notesMasterIdLst>
    <p:notesMasterId r:id="rId11"/>
  </p:notesMasterIdLst>
  <p:sldIdLst>
    <p:sldId id="349" r:id="rId2"/>
    <p:sldId id="388" r:id="rId3"/>
    <p:sldId id="389" r:id="rId4"/>
    <p:sldId id="401" r:id="rId5"/>
    <p:sldId id="404" r:id="rId6"/>
    <p:sldId id="394" r:id="rId7"/>
    <p:sldId id="395" r:id="rId8"/>
    <p:sldId id="397" r:id="rId9"/>
    <p:sldId id="398" r:id="rId10"/>
  </p:sldIdLst>
  <p:sldSz cx="12192000" cy="6858000"/>
  <p:notesSz cx="7010400" cy="9296400"/>
  <p:embeddedFontLst>
    <p:embeddedFont>
      <p:font typeface="Aleo" panose="020F0502020204030203" pitchFamily="34" charset="77"/>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Montreal-Bold"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784"/>
    <a:srgbClr val="06AB89"/>
    <a:srgbClr val="F6F5F5"/>
    <a:srgbClr val="F07D00"/>
    <a:srgbClr val="09AB89"/>
    <a:srgbClr val="990033"/>
    <a:srgbClr val="FF0000"/>
    <a:srgbClr val="009933"/>
    <a:srgbClr val="CC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9" autoAdjust="0"/>
    <p:restoredTop sz="82727" autoAdjust="0"/>
  </p:normalViewPr>
  <p:slideViewPr>
    <p:cSldViewPr snapToGrid="0">
      <p:cViewPr varScale="1">
        <p:scale>
          <a:sx n="136" d="100"/>
          <a:sy n="136" d="100"/>
        </p:scale>
        <p:origin x="600" y="200"/>
      </p:cViewPr>
      <p:guideLst>
        <p:guide orient="horz" pos="2160"/>
        <p:guide pos="3840"/>
      </p:guideLst>
    </p:cSldViewPr>
  </p:slideViewPr>
  <p:notesTextViewPr>
    <p:cViewPr>
      <p:scale>
        <a:sx n="1" d="1"/>
        <a:sy n="1" d="1"/>
      </p:scale>
      <p:origin x="0" y="0"/>
    </p:cViewPr>
  </p:notesTextViewPr>
  <p:sorterViewPr>
    <p:cViewPr>
      <p:scale>
        <a:sx n="66" d="100"/>
        <a:sy n="66" d="100"/>
      </p:scale>
      <p:origin x="0" y="1254"/>
    </p:cViewPr>
  </p:sorterViewPr>
  <p:notesViewPr>
    <p:cSldViewPr snapToGrid="0">
      <p:cViewPr>
        <p:scale>
          <a:sx n="79" d="100"/>
          <a:sy n="79" d="100"/>
        </p:scale>
        <p:origin x="-2220" y="22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26F81-29B6-4EA5-823D-160D735DED6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5A76524-7A28-4754-8460-0A763A87FCAB}">
      <dgm:prSet phldrT="[Text]"/>
      <dgm:spPr/>
      <dgm:t>
        <a:bodyPr/>
        <a:lstStyle/>
        <a:p>
          <a:r>
            <a:rPr lang="en-US" dirty="0"/>
            <a:t>HELP</a:t>
          </a:r>
        </a:p>
      </dgm:t>
    </dgm:pt>
    <dgm:pt modelId="{CA00BAC0-E99F-4741-A55C-AFF6A81F8D5C}" type="parTrans" cxnId="{F680594D-6205-456F-B41F-A07316981C65}">
      <dgm:prSet/>
      <dgm:spPr/>
      <dgm:t>
        <a:bodyPr/>
        <a:lstStyle/>
        <a:p>
          <a:endParaRPr lang="en-US"/>
        </a:p>
      </dgm:t>
    </dgm:pt>
    <dgm:pt modelId="{BC7A864F-592F-48BB-A7FD-CAA8DC946AF0}" type="sibTrans" cxnId="{F680594D-6205-456F-B41F-A07316981C65}">
      <dgm:prSet/>
      <dgm:spPr/>
      <dgm:t>
        <a:bodyPr/>
        <a:lstStyle/>
        <a:p>
          <a:endParaRPr lang="en-US"/>
        </a:p>
      </dgm:t>
    </dgm:pt>
    <dgm:pt modelId="{AE34E961-9254-4A9F-9B2F-112CB96666A3}">
      <dgm:prSet phldrT="[Text]"/>
      <dgm:spPr/>
      <dgm:t>
        <a:bodyPr/>
        <a:lstStyle/>
        <a:p>
          <a:r>
            <a:rPr lang="en-US" b="1" dirty="0">
              <a:solidFill>
                <a:srgbClr val="293784"/>
              </a:solidFill>
            </a:rPr>
            <a:t>HELP</a:t>
          </a:r>
          <a:r>
            <a:rPr lang="en-US" dirty="0">
              <a:solidFill>
                <a:srgbClr val="293784"/>
              </a:solidFill>
            </a:rPr>
            <a:t> </a:t>
          </a:r>
          <a:r>
            <a:rPr lang="en-US" dirty="0"/>
            <a:t>a group of people understand their common objectives</a:t>
          </a:r>
        </a:p>
      </dgm:t>
    </dgm:pt>
    <dgm:pt modelId="{1CFB1919-EBBC-4E65-B006-FF06643EF588}" type="parTrans" cxnId="{3AADEEDE-114A-4108-BFE8-BA59D7BD487D}">
      <dgm:prSet/>
      <dgm:spPr/>
      <dgm:t>
        <a:bodyPr/>
        <a:lstStyle/>
        <a:p>
          <a:endParaRPr lang="en-US"/>
        </a:p>
      </dgm:t>
    </dgm:pt>
    <dgm:pt modelId="{289F8378-237B-447E-995E-FABDD5918416}" type="sibTrans" cxnId="{3AADEEDE-114A-4108-BFE8-BA59D7BD487D}">
      <dgm:prSet/>
      <dgm:spPr/>
      <dgm:t>
        <a:bodyPr/>
        <a:lstStyle/>
        <a:p>
          <a:endParaRPr lang="en-US"/>
        </a:p>
      </dgm:t>
    </dgm:pt>
    <dgm:pt modelId="{CA7FB3CA-B86F-48C5-9A7C-5F3A97336730}">
      <dgm:prSet phldrT="[Text]"/>
      <dgm:spPr/>
      <dgm:t>
        <a:bodyPr/>
        <a:lstStyle/>
        <a:p>
          <a:r>
            <a:rPr lang="en-US" dirty="0"/>
            <a:t>ASSIST</a:t>
          </a:r>
        </a:p>
      </dgm:t>
    </dgm:pt>
    <dgm:pt modelId="{F23C6550-BB3D-4A5B-8836-B4315A6BD239}" type="parTrans" cxnId="{310E02B0-522E-4798-892C-79399895C1A8}">
      <dgm:prSet/>
      <dgm:spPr/>
      <dgm:t>
        <a:bodyPr/>
        <a:lstStyle/>
        <a:p>
          <a:endParaRPr lang="en-US"/>
        </a:p>
      </dgm:t>
    </dgm:pt>
    <dgm:pt modelId="{7E439EB6-A3E5-4858-8D9F-680706A511F4}" type="sibTrans" cxnId="{310E02B0-522E-4798-892C-79399895C1A8}">
      <dgm:prSet/>
      <dgm:spPr/>
      <dgm:t>
        <a:bodyPr/>
        <a:lstStyle/>
        <a:p>
          <a:endParaRPr lang="en-US"/>
        </a:p>
      </dgm:t>
    </dgm:pt>
    <dgm:pt modelId="{997CCA43-BE84-452B-9D8A-19EC22D37404}">
      <dgm:prSet phldrT="[Text]"/>
      <dgm:spPr/>
      <dgm:t>
        <a:bodyPr/>
        <a:lstStyle/>
        <a:p>
          <a:pPr rtl="0"/>
          <a:r>
            <a:rPr lang="en-US" b="1" dirty="0">
              <a:solidFill>
                <a:srgbClr val="293784"/>
              </a:solidFill>
            </a:rPr>
            <a:t>ASSIST </a:t>
          </a:r>
          <a:r>
            <a:rPr lang="en-US" dirty="0"/>
            <a:t>them in plans to meet the objectives	</a:t>
          </a:r>
        </a:p>
      </dgm:t>
    </dgm:pt>
    <dgm:pt modelId="{4E7A5CFE-13D3-4B29-867F-85A1903235A8}" type="parTrans" cxnId="{3AD93F32-5B62-45D8-B916-9627C9973BFE}">
      <dgm:prSet/>
      <dgm:spPr/>
      <dgm:t>
        <a:bodyPr/>
        <a:lstStyle/>
        <a:p>
          <a:endParaRPr lang="en-US"/>
        </a:p>
      </dgm:t>
    </dgm:pt>
    <dgm:pt modelId="{621E91DB-01E7-427C-80CB-D93FA84E01BF}" type="sibTrans" cxnId="{3AD93F32-5B62-45D8-B916-9627C9973BFE}">
      <dgm:prSet/>
      <dgm:spPr/>
      <dgm:t>
        <a:bodyPr/>
        <a:lstStyle/>
        <a:p>
          <a:endParaRPr lang="en-US"/>
        </a:p>
      </dgm:t>
    </dgm:pt>
    <dgm:pt modelId="{55F18AF4-2E71-44EB-88B3-EC2EC3237EF2}">
      <dgm:prSet phldrT="[Text]"/>
      <dgm:spPr/>
      <dgm:t>
        <a:bodyPr/>
        <a:lstStyle/>
        <a:p>
          <a:pPr rtl="0"/>
          <a:r>
            <a:rPr lang="en-US" dirty="0"/>
            <a:t>NEUTRAL</a:t>
          </a:r>
        </a:p>
      </dgm:t>
    </dgm:pt>
    <dgm:pt modelId="{281D9549-D8FF-4CF8-B0DC-C8E36FD3C6A2}" type="parTrans" cxnId="{6847AF35-9E14-40F3-882D-D68D64C73AFA}">
      <dgm:prSet/>
      <dgm:spPr/>
      <dgm:t>
        <a:bodyPr/>
        <a:lstStyle/>
        <a:p>
          <a:endParaRPr lang="en-US"/>
        </a:p>
      </dgm:t>
    </dgm:pt>
    <dgm:pt modelId="{B2CA3B9E-69DE-4FE3-B783-BCE4629208CA}" type="sibTrans" cxnId="{6847AF35-9E14-40F3-882D-D68D64C73AFA}">
      <dgm:prSet/>
      <dgm:spPr/>
      <dgm:t>
        <a:bodyPr/>
        <a:lstStyle/>
        <a:p>
          <a:endParaRPr lang="en-US"/>
        </a:p>
      </dgm:t>
    </dgm:pt>
    <dgm:pt modelId="{01484160-B200-498C-A1A0-2B49836D1DE9}">
      <dgm:prSet phldrT="[Text]"/>
      <dgm:spPr/>
      <dgm:t>
        <a:bodyPr/>
        <a:lstStyle/>
        <a:p>
          <a:pPr rtl="0"/>
          <a:r>
            <a:rPr lang="en-US" dirty="0"/>
            <a:t>Remain </a:t>
          </a:r>
          <a:r>
            <a:rPr lang="en-US" b="1" dirty="0">
              <a:solidFill>
                <a:srgbClr val="293784"/>
              </a:solidFill>
            </a:rPr>
            <a:t>NEUTRAL</a:t>
          </a:r>
          <a:r>
            <a:rPr lang="en-US" dirty="0">
              <a:solidFill>
                <a:srgbClr val="293784"/>
              </a:solidFill>
            </a:rPr>
            <a:t> </a:t>
          </a:r>
          <a:r>
            <a:rPr lang="en-US" dirty="0"/>
            <a:t>– </a:t>
          </a:r>
          <a:br>
            <a:rPr lang="en-US" dirty="0"/>
          </a:br>
          <a:r>
            <a:rPr lang="en-US" dirty="0"/>
            <a:t>do not take a particular position</a:t>
          </a:r>
        </a:p>
      </dgm:t>
    </dgm:pt>
    <dgm:pt modelId="{B74EFA70-4A6D-45A2-BD5F-27D8113374B3}" type="parTrans" cxnId="{6FFC9AAA-75A2-48B8-AF1A-152DBA6B285B}">
      <dgm:prSet/>
      <dgm:spPr/>
      <dgm:t>
        <a:bodyPr/>
        <a:lstStyle/>
        <a:p>
          <a:endParaRPr lang="en-US"/>
        </a:p>
      </dgm:t>
    </dgm:pt>
    <dgm:pt modelId="{428B9FC0-5659-4004-AB0F-E6B17AAC2B34}" type="sibTrans" cxnId="{6FFC9AAA-75A2-48B8-AF1A-152DBA6B285B}">
      <dgm:prSet/>
      <dgm:spPr/>
      <dgm:t>
        <a:bodyPr/>
        <a:lstStyle/>
        <a:p>
          <a:endParaRPr lang="en-US"/>
        </a:p>
      </dgm:t>
    </dgm:pt>
    <dgm:pt modelId="{E8E20654-8AD0-43D6-A182-239AC613C373}" type="pres">
      <dgm:prSet presAssocID="{84126F81-29B6-4EA5-823D-160D735DED64}" presName="Name0" presStyleCnt="0">
        <dgm:presLayoutVars>
          <dgm:dir/>
          <dgm:animLvl val="lvl"/>
          <dgm:resizeHandles/>
        </dgm:presLayoutVars>
      </dgm:prSet>
      <dgm:spPr/>
    </dgm:pt>
    <dgm:pt modelId="{45A65958-F581-4766-BDED-76FA318B8726}" type="pres">
      <dgm:prSet presAssocID="{55A76524-7A28-4754-8460-0A763A87FCAB}" presName="linNode" presStyleCnt="0"/>
      <dgm:spPr/>
    </dgm:pt>
    <dgm:pt modelId="{8B0650FE-D830-421D-ACCA-32244CC93AA1}" type="pres">
      <dgm:prSet presAssocID="{55A76524-7A28-4754-8460-0A763A87FCAB}" presName="parentShp" presStyleLbl="node1" presStyleIdx="0" presStyleCnt="3">
        <dgm:presLayoutVars>
          <dgm:bulletEnabled val="1"/>
        </dgm:presLayoutVars>
      </dgm:prSet>
      <dgm:spPr/>
    </dgm:pt>
    <dgm:pt modelId="{C18226B5-63C1-4AF9-AA43-BE773C07EBDD}" type="pres">
      <dgm:prSet presAssocID="{55A76524-7A28-4754-8460-0A763A87FCAB}" presName="childShp" presStyleLbl="bgAccFollowNode1" presStyleIdx="0" presStyleCnt="3">
        <dgm:presLayoutVars>
          <dgm:bulletEnabled val="1"/>
        </dgm:presLayoutVars>
      </dgm:prSet>
      <dgm:spPr/>
    </dgm:pt>
    <dgm:pt modelId="{B6430FAC-4581-4FAB-83AE-653FAE7DB1B6}" type="pres">
      <dgm:prSet presAssocID="{BC7A864F-592F-48BB-A7FD-CAA8DC946AF0}" presName="spacing" presStyleCnt="0"/>
      <dgm:spPr/>
    </dgm:pt>
    <dgm:pt modelId="{5F889220-0AD3-4391-AC83-8E0C81E78F86}" type="pres">
      <dgm:prSet presAssocID="{CA7FB3CA-B86F-48C5-9A7C-5F3A97336730}" presName="linNode" presStyleCnt="0"/>
      <dgm:spPr/>
    </dgm:pt>
    <dgm:pt modelId="{4F5B5B48-00B8-43B9-ACB1-73E7F3FA614F}" type="pres">
      <dgm:prSet presAssocID="{CA7FB3CA-B86F-48C5-9A7C-5F3A97336730}" presName="parentShp" presStyleLbl="node1" presStyleIdx="1" presStyleCnt="3">
        <dgm:presLayoutVars>
          <dgm:bulletEnabled val="1"/>
        </dgm:presLayoutVars>
      </dgm:prSet>
      <dgm:spPr/>
    </dgm:pt>
    <dgm:pt modelId="{52080321-CB86-4737-B838-762F2369EB96}" type="pres">
      <dgm:prSet presAssocID="{CA7FB3CA-B86F-48C5-9A7C-5F3A97336730}" presName="childShp" presStyleLbl="bgAccFollowNode1" presStyleIdx="1" presStyleCnt="3">
        <dgm:presLayoutVars>
          <dgm:bulletEnabled val="1"/>
        </dgm:presLayoutVars>
      </dgm:prSet>
      <dgm:spPr/>
    </dgm:pt>
    <dgm:pt modelId="{016443A0-9CCD-4373-A382-36868333CB21}" type="pres">
      <dgm:prSet presAssocID="{7E439EB6-A3E5-4858-8D9F-680706A511F4}" presName="spacing" presStyleCnt="0"/>
      <dgm:spPr/>
    </dgm:pt>
    <dgm:pt modelId="{114D7055-E718-406E-905E-3D3A82524537}" type="pres">
      <dgm:prSet presAssocID="{55F18AF4-2E71-44EB-88B3-EC2EC3237EF2}" presName="linNode" presStyleCnt="0"/>
      <dgm:spPr/>
    </dgm:pt>
    <dgm:pt modelId="{818F0693-5990-476F-89EB-387F8BC28F59}" type="pres">
      <dgm:prSet presAssocID="{55F18AF4-2E71-44EB-88B3-EC2EC3237EF2}" presName="parentShp" presStyleLbl="node1" presStyleIdx="2" presStyleCnt="3">
        <dgm:presLayoutVars>
          <dgm:bulletEnabled val="1"/>
        </dgm:presLayoutVars>
      </dgm:prSet>
      <dgm:spPr/>
    </dgm:pt>
    <dgm:pt modelId="{B9438ECB-5941-46B3-A52E-E46BFD17E9E8}" type="pres">
      <dgm:prSet presAssocID="{55F18AF4-2E71-44EB-88B3-EC2EC3237EF2}" presName="childShp" presStyleLbl="bgAccFollowNode1" presStyleIdx="2" presStyleCnt="3">
        <dgm:presLayoutVars>
          <dgm:bulletEnabled val="1"/>
        </dgm:presLayoutVars>
      </dgm:prSet>
      <dgm:spPr/>
    </dgm:pt>
  </dgm:ptLst>
  <dgm:cxnLst>
    <dgm:cxn modelId="{3AD93F32-5B62-45D8-B916-9627C9973BFE}" srcId="{CA7FB3CA-B86F-48C5-9A7C-5F3A97336730}" destId="{997CCA43-BE84-452B-9D8A-19EC22D37404}" srcOrd="0" destOrd="0" parTransId="{4E7A5CFE-13D3-4B29-867F-85A1903235A8}" sibTransId="{621E91DB-01E7-427C-80CB-D93FA84E01BF}"/>
    <dgm:cxn modelId="{6847AF35-9E14-40F3-882D-D68D64C73AFA}" srcId="{84126F81-29B6-4EA5-823D-160D735DED64}" destId="{55F18AF4-2E71-44EB-88B3-EC2EC3237EF2}" srcOrd="2" destOrd="0" parTransId="{281D9549-D8FF-4CF8-B0DC-C8E36FD3C6A2}" sibTransId="{B2CA3B9E-69DE-4FE3-B783-BCE4629208CA}"/>
    <dgm:cxn modelId="{F680594D-6205-456F-B41F-A07316981C65}" srcId="{84126F81-29B6-4EA5-823D-160D735DED64}" destId="{55A76524-7A28-4754-8460-0A763A87FCAB}" srcOrd="0" destOrd="0" parTransId="{CA00BAC0-E99F-4741-A55C-AFF6A81F8D5C}" sibTransId="{BC7A864F-592F-48BB-A7FD-CAA8DC946AF0}"/>
    <dgm:cxn modelId="{B6F71D5C-4452-47D4-A8B2-E8900F75A89D}" type="presOf" srcId="{01484160-B200-498C-A1A0-2B49836D1DE9}" destId="{B9438ECB-5941-46B3-A52E-E46BFD17E9E8}" srcOrd="0" destOrd="0" presId="urn:microsoft.com/office/officeart/2005/8/layout/vList6"/>
    <dgm:cxn modelId="{8C681460-F846-4038-943E-337BACCAA479}" type="presOf" srcId="{997CCA43-BE84-452B-9D8A-19EC22D37404}" destId="{52080321-CB86-4737-B838-762F2369EB96}" srcOrd="0" destOrd="0" presId="urn:microsoft.com/office/officeart/2005/8/layout/vList6"/>
    <dgm:cxn modelId="{A51C898B-B893-401B-BEA4-5EA1BDC54ED2}" type="presOf" srcId="{55F18AF4-2E71-44EB-88B3-EC2EC3237EF2}" destId="{818F0693-5990-476F-89EB-387F8BC28F59}" srcOrd="0" destOrd="0" presId="urn:microsoft.com/office/officeart/2005/8/layout/vList6"/>
    <dgm:cxn modelId="{B749A896-DD28-486B-8440-62347E0D9118}" type="presOf" srcId="{CA7FB3CA-B86F-48C5-9A7C-5F3A97336730}" destId="{4F5B5B48-00B8-43B9-ACB1-73E7F3FA614F}" srcOrd="0" destOrd="0" presId="urn:microsoft.com/office/officeart/2005/8/layout/vList6"/>
    <dgm:cxn modelId="{A8EBF69F-87F2-49C0-B2F3-E7FBAEAE9B8A}" type="presOf" srcId="{84126F81-29B6-4EA5-823D-160D735DED64}" destId="{E8E20654-8AD0-43D6-A182-239AC613C373}" srcOrd="0" destOrd="0" presId="urn:microsoft.com/office/officeart/2005/8/layout/vList6"/>
    <dgm:cxn modelId="{6FFC9AAA-75A2-48B8-AF1A-152DBA6B285B}" srcId="{55F18AF4-2E71-44EB-88B3-EC2EC3237EF2}" destId="{01484160-B200-498C-A1A0-2B49836D1DE9}" srcOrd="0" destOrd="0" parTransId="{B74EFA70-4A6D-45A2-BD5F-27D8113374B3}" sibTransId="{428B9FC0-5659-4004-AB0F-E6B17AAC2B34}"/>
    <dgm:cxn modelId="{310E02B0-522E-4798-892C-79399895C1A8}" srcId="{84126F81-29B6-4EA5-823D-160D735DED64}" destId="{CA7FB3CA-B86F-48C5-9A7C-5F3A97336730}" srcOrd="1" destOrd="0" parTransId="{F23C6550-BB3D-4A5B-8836-B4315A6BD239}" sibTransId="{7E439EB6-A3E5-4858-8D9F-680706A511F4}"/>
    <dgm:cxn modelId="{2FBC92D6-9414-4FDD-9755-2BD44BCBECA2}" type="presOf" srcId="{AE34E961-9254-4A9F-9B2F-112CB96666A3}" destId="{C18226B5-63C1-4AF9-AA43-BE773C07EBDD}" srcOrd="0" destOrd="0" presId="urn:microsoft.com/office/officeart/2005/8/layout/vList6"/>
    <dgm:cxn modelId="{3AADEEDE-114A-4108-BFE8-BA59D7BD487D}" srcId="{55A76524-7A28-4754-8460-0A763A87FCAB}" destId="{AE34E961-9254-4A9F-9B2F-112CB96666A3}" srcOrd="0" destOrd="0" parTransId="{1CFB1919-EBBC-4E65-B006-FF06643EF588}" sibTransId="{289F8378-237B-447E-995E-FABDD5918416}"/>
    <dgm:cxn modelId="{CE1992F8-C5B5-413B-B796-41EE9C7E5113}" type="presOf" srcId="{55A76524-7A28-4754-8460-0A763A87FCAB}" destId="{8B0650FE-D830-421D-ACCA-32244CC93AA1}" srcOrd="0" destOrd="0" presId="urn:microsoft.com/office/officeart/2005/8/layout/vList6"/>
    <dgm:cxn modelId="{FD8FF7DD-2EF8-4F27-8298-A156D1BAA58D}" type="presParOf" srcId="{E8E20654-8AD0-43D6-A182-239AC613C373}" destId="{45A65958-F581-4766-BDED-76FA318B8726}" srcOrd="0" destOrd="0" presId="urn:microsoft.com/office/officeart/2005/8/layout/vList6"/>
    <dgm:cxn modelId="{885279C5-E8F5-4B49-9AFF-174FCF8CDB75}" type="presParOf" srcId="{45A65958-F581-4766-BDED-76FA318B8726}" destId="{8B0650FE-D830-421D-ACCA-32244CC93AA1}" srcOrd="0" destOrd="0" presId="urn:microsoft.com/office/officeart/2005/8/layout/vList6"/>
    <dgm:cxn modelId="{C12E2048-15FF-4EFE-929E-CB9B887CC416}" type="presParOf" srcId="{45A65958-F581-4766-BDED-76FA318B8726}" destId="{C18226B5-63C1-4AF9-AA43-BE773C07EBDD}" srcOrd="1" destOrd="0" presId="urn:microsoft.com/office/officeart/2005/8/layout/vList6"/>
    <dgm:cxn modelId="{42647CB6-87F9-45C4-9433-917DF96E79D6}" type="presParOf" srcId="{E8E20654-8AD0-43D6-A182-239AC613C373}" destId="{B6430FAC-4581-4FAB-83AE-653FAE7DB1B6}" srcOrd="1" destOrd="0" presId="urn:microsoft.com/office/officeart/2005/8/layout/vList6"/>
    <dgm:cxn modelId="{8F6A41E8-B217-4D0B-9B27-E5351736EE31}" type="presParOf" srcId="{E8E20654-8AD0-43D6-A182-239AC613C373}" destId="{5F889220-0AD3-4391-AC83-8E0C81E78F86}" srcOrd="2" destOrd="0" presId="urn:microsoft.com/office/officeart/2005/8/layout/vList6"/>
    <dgm:cxn modelId="{9AC04BA5-67DA-4701-BBFC-576E6B105923}" type="presParOf" srcId="{5F889220-0AD3-4391-AC83-8E0C81E78F86}" destId="{4F5B5B48-00B8-43B9-ACB1-73E7F3FA614F}" srcOrd="0" destOrd="0" presId="urn:microsoft.com/office/officeart/2005/8/layout/vList6"/>
    <dgm:cxn modelId="{E1E3679D-E2B7-4CB7-B17B-77EFCA530F34}" type="presParOf" srcId="{5F889220-0AD3-4391-AC83-8E0C81E78F86}" destId="{52080321-CB86-4737-B838-762F2369EB96}" srcOrd="1" destOrd="0" presId="urn:microsoft.com/office/officeart/2005/8/layout/vList6"/>
    <dgm:cxn modelId="{71277C11-52B3-4A9D-AAF9-A0E4C0FAB98E}" type="presParOf" srcId="{E8E20654-8AD0-43D6-A182-239AC613C373}" destId="{016443A0-9CCD-4373-A382-36868333CB21}" srcOrd="3" destOrd="0" presId="urn:microsoft.com/office/officeart/2005/8/layout/vList6"/>
    <dgm:cxn modelId="{0B87E811-C7F2-4942-92F0-9DB7C40024B1}" type="presParOf" srcId="{E8E20654-8AD0-43D6-A182-239AC613C373}" destId="{114D7055-E718-406E-905E-3D3A82524537}" srcOrd="4" destOrd="0" presId="urn:microsoft.com/office/officeart/2005/8/layout/vList6"/>
    <dgm:cxn modelId="{F3C7C0AB-2F11-436C-B228-67F248D05CCA}" type="presParOf" srcId="{114D7055-E718-406E-905E-3D3A82524537}" destId="{818F0693-5990-476F-89EB-387F8BC28F59}" srcOrd="0" destOrd="0" presId="urn:microsoft.com/office/officeart/2005/8/layout/vList6"/>
    <dgm:cxn modelId="{C9F1A235-8556-425B-91FA-9E20F792CE9A}" type="presParOf" srcId="{114D7055-E718-406E-905E-3D3A82524537}" destId="{B9438ECB-5941-46B3-A52E-E46BFD17E9E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226B5-63C1-4AF9-AA43-BE773C07EBDD}">
      <dsp:nvSpPr>
        <dsp:cNvPr id="0" name=""/>
        <dsp:cNvSpPr/>
      </dsp:nvSpPr>
      <dsp:spPr>
        <a:xfrm>
          <a:off x="3251199" y="0"/>
          <a:ext cx="4876800" cy="15504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solidFill>
                <a:srgbClr val="293784"/>
              </a:solidFill>
            </a:rPr>
            <a:t>HELP</a:t>
          </a:r>
          <a:r>
            <a:rPr lang="en-US" sz="2700" kern="1200" dirty="0">
              <a:solidFill>
                <a:srgbClr val="293784"/>
              </a:solidFill>
            </a:rPr>
            <a:t> </a:t>
          </a:r>
          <a:r>
            <a:rPr lang="en-US" sz="2700" kern="1200" dirty="0"/>
            <a:t>a group of people understand their common objectives</a:t>
          </a:r>
        </a:p>
      </dsp:txBody>
      <dsp:txXfrm>
        <a:off x="3251199" y="193807"/>
        <a:ext cx="4295378" cy="1162844"/>
      </dsp:txXfrm>
    </dsp:sp>
    <dsp:sp modelId="{8B0650FE-D830-421D-ACCA-32244CC93AA1}">
      <dsp:nvSpPr>
        <dsp:cNvPr id="0" name=""/>
        <dsp:cNvSpPr/>
      </dsp:nvSpPr>
      <dsp:spPr>
        <a:xfrm>
          <a:off x="0" y="0"/>
          <a:ext cx="3251200" cy="1550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HELP</a:t>
          </a:r>
        </a:p>
      </dsp:txBody>
      <dsp:txXfrm>
        <a:off x="75687" y="75687"/>
        <a:ext cx="3099826" cy="1399084"/>
      </dsp:txXfrm>
    </dsp:sp>
    <dsp:sp modelId="{52080321-CB86-4737-B838-762F2369EB96}">
      <dsp:nvSpPr>
        <dsp:cNvPr id="0" name=""/>
        <dsp:cNvSpPr/>
      </dsp:nvSpPr>
      <dsp:spPr>
        <a:xfrm>
          <a:off x="3251199" y="1705504"/>
          <a:ext cx="4876800" cy="15504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rtl="0">
            <a:lnSpc>
              <a:spcPct val="90000"/>
            </a:lnSpc>
            <a:spcBef>
              <a:spcPct val="0"/>
            </a:spcBef>
            <a:spcAft>
              <a:spcPct val="15000"/>
            </a:spcAft>
            <a:buChar char="•"/>
          </a:pPr>
          <a:r>
            <a:rPr lang="en-US" sz="2700" b="1" kern="1200" dirty="0">
              <a:solidFill>
                <a:srgbClr val="293784"/>
              </a:solidFill>
            </a:rPr>
            <a:t>ASSIST </a:t>
          </a:r>
          <a:r>
            <a:rPr lang="en-US" sz="2700" kern="1200" dirty="0"/>
            <a:t>them in plans to meet the objectives	</a:t>
          </a:r>
        </a:p>
      </dsp:txBody>
      <dsp:txXfrm>
        <a:off x="3251199" y="1899311"/>
        <a:ext cx="4295378" cy="1162844"/>
      </dsp:txXfrm>
    </dsp:sp>
    <dsp:sp modelId="{4F5B5B48-00B8-43B9-ACB1-73E7F3FA614F}">
      <dsp:nvSpPr>
        <dsp:cNvPr id="0" name=""/>
        <dsp:cNvSpPr/>
      </dsp:nvSpPr>
      <dsp:spPr>
        <a:xfrm>
          <a:off x="0" y="1705504"/>
          <a:ext cx="3251200" cy="1550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ASSIST</a:t>
          </a:r>
        </a:p>
      </dsp:txBody>
      <dsp:txXfrm>
        <a:off x="75687" y="1781191"/>
        <a:ext cx="3099826" cy="1399084"/>
      </dsp:txXfrm>
    </dsp:sp>
    <dsp:sp modelId="{B9438ECB-5941-46B3-A52E-E46BFD17E9E8}">
      <dsp:nvSpPr>
        <dsp:cNvPr id="0" name=""/>
        <dsp:cNvSpPr/>
      </dsp:nvSpPr>
      <dsp:spPr>
        <a:xfrm>
          <a:off x="3251199" y="3411008"/>
          <a:ext cx="4876800" cy="15504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Remain </a:t>
          </a:r>
          <a:r>
            <a:rPr lang="en-US" sz="2700" b="1" kern="1200" dirty="0">
              <a:solidFill>
                <a:srgbClr val="293784"/>
              </a:solidFill>
            </a:rPr>
            <a:t>NEUTRAL</a:t>
          </a:r>
          <a:r>
            <a:rPr lang="en-US" sz="2700" kern="1200" dirty="0">
              <a:solidFill>
                <a:srgbClr val="293784"/>
              </a:solidFill>
            </a:rPr>
            <a:t> </a:t>
          </a:r>
          <a:r>
            <a:rPr lang="en-US" sz="2700" kern="1200" dirty="0"/>
            <a:t>– </a:t>
          </a:r>
          <a:br>
            <a:rPr lang="en-US" sz="2700" kern="1200" dirty="0"/>
          </a:br>
          <a:r>
            <a:rPr lang="en-US" sz="2700" kern="1200" dirty="0"/>
            <a:t>do not take a particular position</a:t>
          </a:r>
        </a:p>
      </dsp:txBody>
      <dsp:txXfrm>
        <a:off x="3251199" y="3604815"/>
        <a:ext cx="4295378" cy="1162844"/>
      </dsp:txXfrm>
    </dsp:sp>
    <dsp:sp modelId="{818F0693-5990-476F-89EB-387F8BC28F59}">
      <dsp:nvSpPr>
        <dsp:cNvPr id="0" name=""/>
        <dsp:cNvSpPr/>
      </dsp:nvSpPr>
      <dsp:spPr>
        <a:xfrm>
          <a:off x="0" y="3411008"/>
          <a:ext cx="3251200" cy="1550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NEUTRAL</a:t>
          </a:r>
        </a:p>
      </dsp:txBody>
      <dsp:txXfrm>
        <a:off x="75687" y="3486695"/>
        <a:ext cx="3099826" cy="139908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1DA97B-FFE8-45B3-A42E-9E8C01344E3C}" type="datetimeFigureOut">
              <a:rPr lang="en-US" smtClean="0"/>
              <a:pPr/>
              <a:t>7/6/21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04ACFC-BD1A-4666-B9B0-373E09D99C58}" type="slidenum">
              <a:rPr lang="en-US" smtClean="0"/>
              <a:pPr/>
              <a:t>‹#›</a:t>
            </a:fld>
            <a:endParaRPr lang="en-US"/>
          </a:p>
        </p:txBody>
      </p:sp>
    </p:spTree>
    <p:extLst>
      <p:ext uri="{BB962C8B-B14F-4D97-AF65-F5344CB8AC3E}">
        <p14:creationId xmlns:p14="http://schemas.microsoft.com/office/powerpoint/2010/main" val="253574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4ACFC-BD1A-4666-B9B0-373E09D99C58}" type="slidenum">
              <a:rPr lang="en-US" smtClean="0"/>
              <a:pPr/>
              <a:t>1</a:t>
            </a:fld>
            <a:endParaRPr lang="en-US"/>
          </a:p>
        </p:txBody>
      </p:sp>
    </p:spTree>
    <p:extLst>
      <p:ext uri="{BB962C8B-B14F-4D97-AF65-F5344CB8AC3E}">
        <p14:creationId xmlns:p14="http://schemas.microsoft.com/office/powerpoint/2010/main" val="32664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endParaRPr lang="en-US" dirty="0"/>
          </a:p>
          <a:p>
            <a:pPr lvl="0">
              <a:spcBef>
                <a:spcPts val="0"/>
              </a:spcBef>
              <a:buClr>
                <a:schemeClr val="dk1"/>
              </a:buClr>
              <a:buSzPct val="91666"/>
              <a:buFont typeface="Arial"/>
              <a:buNone/>
            </a:pPr>
            <a:endParaRPr lang="en-US" dirty="0"/>
          </a:p>
          <a:p>
            <a:pPr lvl="0">
              <a:spcBef>
                <a:spcPts val="0"/>
              </a:spcBef>
              <a:buClr>
                <a:schemeClr val="dk1"/>
              </a:buClr>
              <a:buSzPct val="91666"/>
              <a:buFont typeface="Arial"/>
              <a:buNone/>
            </a:pPr>
            <a:endParaRPr lang="en-US" dirty="0"/>
          </a:p>
        </p:txBody>
      </p:sp>
      <p:sp>
        <p:nvSpPr>
          <p:cNvPr id="115" name="Shape 115"/>
          <p:cNvSpPr txBox="1">
            <a:spLocks noGrp="1"/>
          </p:cNvSpPr>
          <p:nvPr>
            <p:ph type="sldNum" idx="12"/>
          </p:nvPr>
        </p:nvSpPr>
        <p:spPr>
          <a:xfrm>
            <a:off x="3970937" y="8829967"/>
            <a:ext cx="3037800" cy="4665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marL="171450" lvl="0" indent="-171450">
              <a:spcBef>
                <a:spcPts val="0"/>
              </a:spcBef>
              <a:buFontTx/>
              <a:buChar char="-"/>
            </a:pPr>
            <a:endParaRPr lang="en-US" baseline="0" dirty="0"/>
          </a:p>
          <a:p>
            <a:pPr marL="0" lvl="0" indent="0">
              <a:spcBef>
                <a:spcPts val="0"/>
              </a:spcBef>
              <a:buFontTx/>
              <a:buNone/>
            </a:pPr>
            <a:endParaRPr lang="en-US" baseline="0" dirty="0"/>
          </a:p>
          <a:p>
            <a:pPr marL="171450" lvl="0" indent="-171450">
              <a:spcBef>
                <a:spcPts val="0"/>
              </a:spcBef>
              <a:buFont typeface="Arial" pitchFamily="34" charset="0"/>
              <a:buChar char="•"/>
            </a:pPr>
            <a:endParaRPr lang="en-US" dirty="0"/>
          </a:p>
        </p:txBody>
      </p:sp>
      <p:sp>
        <p:nvSpPr>
          <p:cNvPr id="122" name="Shape 122"/>
          <p:cNvSpPr txBox="1">
            <a:spLocks noGrp="1"/>
          </p:cNvSpPr>
          <p:nvPr>
            <p:ph type="sldNum" idx="12"/>
          </p:nvPr>
        </p:nvSpPr>
        <p:spPr>
          <a:xfrm>
            <a:off x="3970937" y="8829967"/>
            <a:ext cx="3037800" cy="4665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4ACFC-BD1A-4666-B9B0-373E09D99C58}" type="slidenum">
              <a:rPr lang="en-US" smtClean="0"/>
              <a:pPr/>
              <a:t>4</a:t>
            </a:fld>
            <a:endParaRPr lang="en-US"/>
          </a:p>
        </p:txBody>
      </p:sp>
    </p:spTree>
    <p:extLst>
      <p:ext uri="{BB962C8B-B14F-4D97-AF65-F5344CB8AC3E}">
        <p14:creationId xmlns:p14="http://schemas.microsoft.com/office/powerpoint/2010/main" val="172817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 and Department Meetings:  Click to slide with Department meeting schedule.  When</a:t>
            </a:r>
            <a:r>
              <a:rPr lang="en-US" baseline="0" dirty="0"/>
              <a:t> meeting weekly with your Chiefs, some time should be committed to planning the company and department meetings;  Holding these meetings on a regular basis will facilitate you’re the organization of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gives your Chiefs, VPs and employees to take leadership roles.  It helps to ensure everyone is on the same page and moving in the same direction.  Great way to ensure communication with the company and departments.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Examples of organization:  Facilitator fee - force students to plan before meeting with you. “Consultation</a:t>
            </a:r>
            <a:r>
              <a:rPr lang="en-US" dirty="0"/>
              <a:t> fee”/hourly rate for requests outside </a:t>
            </a:r>
          </a:p>
          <a:p>
            <a:endParaRPr lang="en-US" dirty="0"/>
          </a:p>
          <a:p>
            <a:endParaRPr lang="en-US" dirty="0"/>
          </a:p>
        </p:txBody>
      </p:sp>
      <p:sp>
        <p:nvSpPr>
          <p:cNvPr id="4" name="Slide Number Placeholder 3"/>
          <p:cNvSpPr>
            <a:spLocks noGrp="1"/>
          </p:cNvSpPr>
          <p:nvPr>
            <p:ph type="sldNum" sz="quarter" idx="10"/>
          </p:nvPr>
        </p:nvSpPr>
        <p:spPr/>
        <p:txBody>
          <a:bodyPr/>
          <a:lstStyle/>
          <a:p>
            <a:fld id="{0A04ACFC-BD1A-4666-B9B0-373E09D99C58}" type="slidenum">
              <a:rPr lang="en-US" smtClean="0"/>
              <a:pPr/>
              <a:t>5</a:t>
            </a:fld>
            <a:endParaRPr lang="en-US"/>
          </a:p>
        </p:txBody>
      </p:sp>
    </p:spTree>
    <p:extLst>
      <p:ext uri="{BB962C8B-B14F-4D97-AF65-F5344CB8AC3E}">
        <p14:creationId xmlns:p14="http://schemas.microsoft.com/office/powerpoint/2010/main" val="172817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endParaRPr lang="en-US" dirty="0"/>
          </a:p>
          <a:p>
            <a:pPr lvl="0">
              <a:spcBef>
                <a:spcPts val="0"/>
              </a:spcBef>
              <a:buNone/>
            </a:pPr>
            <a:endParaRPr lang="en-US" dirty="0"/>
          </a:p>
        </p:txBody>
      </p:sp>
      <p:sp>
        <p:nvSpPr>
          <p:cNvPr id="157" name="Shape 157"/>
          <p:cNvSpPr txBox="1">
            <a:spLocks noGrp="1"/>
          </p:cNvSpPr>
          <p:nvPr>
            <p:ph type="sldNum" idx="12"/>
          </p:nvPr>
        </p:nvSpPr>
        <p:spPr>
          <a:xfrm>
            <a:off x="3970937" y="8829967"/>
            <a:ext cx="3037800" cy="4665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lvl="0">
              <a:spcBef>
                <a:spcPts val="0"/>
              </a:spcBef>
              <a:buNone/>
            </a:pPr>
            <a:r>
              <a:rPr lang="en-US" dirty="0"/>
              <a:t>11:42-11:50  KENDRA </a:t>
            </a:r>
          </a:p>
          <a:p>
            <a:pPr lvl="0">
              <a:spcBef>
                <a:spcPts val="0"/>
              </a:spcBef>
              <a:buNone/>
            </a:pPr>
            <a:endParaRPr lang="en-US" dirty="0"/>
          </a:p>
          <a:p>
            <a:pPr lvl="0">
              <a:spcBef>
                <a:spcPts val="0"/>
              </a:spcBef>
              <a:buNone/>
            </a:pPr>
            <a:r>
              <a:rPr lang="en-US" dirty="0"/>
              <a:t>Everything that</a:t>
            </a:r>
            <a:r>
              <a:rPr lang="en-US" baseline="0" dirty="0"/>
              <a:t> has occurred to this point will help you with the Controlling Phase.</a:t>
            </a:r>
          </a:p>
          <a:p>
            <a:pPr lvl="0">
              <a:spcBef>
                <a:spcPts val="0"/>
              </a:spcBef>
              <a:buNone/>
            </a:pPr>
            <a:endParaRPr lang="en-US" baseline="0" dirty="0"/>
          </a:p>
          <a:p>
            <a:pPr lvl="0">
              <a:spcBef>
                <a:spcPts val="0"/>
              </a:spcBef>
              <a:buNone/>
            </a:pPr>
            <a:r>
              <a:rPr lang="en-US" baseline="0" dirty="0"/>
              <a:t>REFLECT, REFLECT, REFLECT</a:t>
            </a:r>
          </a:p>
          <a:p>
            <a:pPr lvl="0">
              <a:spcBef>
                <a:spcPts val="0"/>
              </a:spcBef>
              <a:buNone/>
            </a:pPr>
            <a:endParaRPr lang="en-US" baseline="0" dirty="0"/>
          </a:p>
          <a:p>
            <a:pPr lvl="0">
              <a:spcBef>
                <a:spcPts val="0"/>
              </a:spcBef>
              <a:buNone/>
            </a:pPr>
            <a:r>
              <a:rPr lang="en-US" baseline="0" dirty="0"/>
              <a:t>This is what I have found to be key for students in VE is reflecting on their learning continuously – demonstrating that it’s okay to fail!</a:t>
            </a:r>
          </a:p>
          <a:p>
            <a:pPr lvl="0">
              <a:spcBef>
                <a:spcPts val="0"/>
              </a:spcBef>
              <a:buNone/>
            </a:pPr>
            <a:endParaRPr lang="en-US" baseline="0" dirty="0"/>
          </a:p>
          <a:p>
            <a:pPr lvl="0">
              <a:spcBef>
                <a:spcPts val="0"/>
              </a:spcBef>
              <a:buNone/>
            </a:pPr>
            <a:r>
              <a:rPr lang="en-US" baseline="0" dirty="0"/>
              <a:t>Goal Evaluation – Based upon the weekly goal sheet and the department tasks list, you can work with the Chiefs and VPs to evaluate there progress.  On the weekly log sheet, have them answer a few reflection questions on progress of tasks.  </a:t>
            </a:r>
          </a:p>
          <a:p>
            <a:pPr lvl="0">
              <a:spcBef>
                <a:spcPts val="0"/>
              </a:spcBef>
              <a:buNone/>
            </a:pPr>
            <a:endParaRPr lang="en-US" baseline="0" dirty="0"/>
          </a:p>
          <a:p>
            <a:pPr lvl="0">
              <a:spcBef>
                <a:spcPts val="0"/>
              </a:spcBef>
              <a:buNone/>
            </a:pPr>
            <a:r>
              <a:rPr lang="en-US" baseline="0" dirty="0"/>
              <a:t>At the end of the month, product monthly checks – have them turn in what they have completed – grade using a rubric – have them answer reflection questions.</a:t>
            </a:r>
          </a:p>
          <a:p>
            <a:pPr lvl="0">
              <a:spcBef>
                <a:spcPts val="0"/>
              </a:spcBef>
              <a:buNone/>
            </a:pPr>
            <a:endParaRPr lang="en-US" baseline="0" dirty="0"/>
          </a:p>
          <a:p>
            <a:pPr lvl="0">
              <a:spcBef>
                <a:spcPts val="0"/>
              </a:spcBef>
              <a:buNone/>
            </a:pPr>
            <a:r>
              <a:rPr lang="en-US" baseline="0" dirty="0"/>
              <a:t>Employee Evaluations – Typically quarterly – have students prepare goals, reflect monthly on progress, conduct an evaluation meeting with HR, VP, and Chief.  Allow HR to run meetings.  Meet with HR prior to meeting to discuss evaluation meeting procedures.</a:t>
            </a:r>
          </a:p>
          <a:p>
            <a:pPr lvl="0">
              <a:spcBef>
                <a:spcPts val="0"/>
              </a:spcBef>
              <a:buNone/>
            </a:pPr>
            <a:endParaRPr lang="en-US" baseline="0" dirty="0"/>
          </a:p>
          <a:p>
            <a:pPr lvl="0">
              <a:spcBef>
                <a:spcPts val="0"/>
              </a:spcBef>
              <a:buNone/>
            </a:pPr>
            <a:r>
              <a:rPr lang="en-US" baseline="0" dirty="0"/>
              <a:t>Quarterly Test – standards for all students to meet prepare monthly or quarterly test based upon the learning from the month</a:t>
            </a:r>
          </a:p>
          <a:p>
            <a:pPr lvl="0">
              <a:spcBef>
                <a:spcPts val="0"/>
              </a:spcBef>
              <a:buNone/>
            </a:pPr>
            <a:r>
              <a:rPr lang="en-US" baseline="0" dirty="0"/>
              <a:t>Example:  October – Memo, Business Letter, interviewing skills, personnel files</a:t>
            </a:r>
          </a:p>
          <a:p>
            <a:pPr lvl="0">
              <a:spcBef>
                <a:spcPts val="0"/>
              </a:spcBef>
              <a:buNone/>
            </a:pPr>
            <a:endParaRPr lang="en-US" baseline="0" dirty="0"/>
          </a:p>
          <a:p>
            <a:pPr lvl="0">
              <a:spcBef>
                <a:spcPts val="0"/>
              </a:spcBef>
              <a:buNone/>
            </a:pPr>
            <a:r>
              <a:rPr lang="en-US" dirty="0"/>
              <a:t>Rubrics – VE provides rubrics</a:t>
            </a:r>
            <a:r>
              <a:rPr lang="en-US" baseline="0" dirty="0"/>
              <a:t> for business letters, business cards, print ads, etc.  Use these and have all students prepare this to demonstrate learning – as students prepare as them to reflect on their learning</a:t>
            </a:r>
          </a:p>
          <a:p>
            <a:pPr lvl="0">
              <a:spcBef>
                <a:spcPts val="0"/>
              </a:spcBef>
              <a:buNone/>
            </a:pPr>
            <a:r>
              <a:rPr lang="en-US" baseline="0" dirty="0"/>
              <a:t>Examples:  Preparing competitions for trade show – have all students prepare a business card and group select which one will compete at Trade Show</a:t>
            </a:r>
          </a:p>
          <a:p>
            <a:pPr lvl="0">
              <a:spcBef>
                <a:spcPts val="0"/>
              </a:spcBef>
              <a:buNone/>
            </a:pPr>
            <a:endParaRPr lang="en-US" baseline="0" dirty="0"/>
          </a:p>
          <a:p>
            <a:pPr lvl="0">
              <a:spcBef>
                <a:spcPts val="0"/>
              </a:spcBef>
              <a:buNone/>
            </a:pPr>
            <a:r>
              <a:rPr lang="en-US" baseline="0" dirty="0"/>
              <a:t>Portfolios – Activities/Assignments all students do to demonstrate meeting of the standards – include reflection questions</a:t>
            </a:r>
          </a:p>
          <a:p>
            <a:pPr lvl="0">
              <a:spcBef>
                <a:spcPts val="0"/>
              </a:spcBef>
              <a:buNone/>
            </a:pPr>
            <a:r>
              <a:rPr lang="en-US" baseline="0" dirty="0"/>
              <a:t>Examples:  Analysis of an Income Statement, Prepare Print Ad, </a:t>
            </a:r>
          </a:p>
          <a:p>
            <a:pPr lvl="0">
              <a:spcBef>
                <a:spcPts val="0"/>
              </a:spcBef>
              <a:buNone/>
            </a:pPr>
            <a:endParaRPr lang="en-US" baseline="0" dirty="0"/>
          </a:p>
          <a:p>
            <a:pPr lvl="0">
              <a:spcBef>
                <a:spcPts val="0"/>
              </a:spcBef>
              <a:buNone/>
            </a:pPr>
            <a:r>
              <a:rPr lang="en-US" baseline="0" dirty="0"/>
              <a:t>Purchasing Log – require purchases monthly/quarterly – turn in for review – include reflection questions</a:t>
            </a:r>
          </a:p>
          <a:p>
            <a:pPr lvl="0">
              <a:spcBef>
                <a:spcPts val="0"/>
              </a:spcBef>
              <a:buNone/>
            </a:pPr>
            <a:endParaRPr lang="en-US" baseline="0" dirty="0"/>
          </a:p>
          <a:p>
            <a:pPr lvl="0">
              <a:spcBef>
                <a:spcPts val="0"/>
              </a:spcBef>
              <a:buNone/>
            </a:pPr>
            <a:r>
              <a:rPr lang="en-US" baseline="0" dirty="0"/>
              <a:t>End-of-year Reflection:  The first year is hard and you wonder if the students learned anything at all.  They did.  Have them write about it in a memo to you.  You will be surprised and amazed at what the students write about.  This program makes a difference for students.</a:t>
            </a:r>
          </a:p>
          <a:p>
            <a:pPr lvl="0">
              <a:spcBef>
                <a:spcPts val="0"/>
              </a:spcBef>
              <a:buNone/>
            </a:pPr>
            <a:endParaRPr lang="en-US" baseline="0" dirty="0"/>
          </a:p>
          <a:p>
            <a:pPr lvl="0">
              <a:spcBef>
                <a:spcPts val="0"/>
              </a:spcBef>
              <a:buNone/>
            </a:pPr>
            <a:r>
              <a:rPr lang="en-US" baseline="0" dirty="0"/>
              <a:t>ALLOW DO-OVERS!  Encourage Do-Overs!  </a:t>
            </a:r>
            <a:r>
              <a:rPr lang="en-US" baseline="0"/>
              <a:t>Celebrate Do-Overs!</a:t>
            </a:r>
            <a:endParaRPr lang="en-US" dirty="0"/>
          </a:p>
        </p:txBody>
      </p:sp>
      <p:sp>
        <p:nvSpPr>
          <p:cNvPr id="164" name="Shape 164"/>
          <p:cNvSpPr txBox="1">
            <a:spLocks noGrp="1"/>
          </p:cNvSpPr>
          <p:nvPr>
            <p:ph type="sldNum" idx="12"/>
          </p:nvPr>
        </p:nvSpPr>
        <p:spPr>
          <a:xfrm>
            <a:off x="3970937" y="8829967"/>
            <a:ext cx="3037800" cy="4665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lvl="0">
              <a:spcBef>
                <a:spcPts val="0"/>
              </a:spcBef>
              <a:buNone/>
            </a:pPr>
            <a:r>
              <a:rPr lang="en-US" dirty="0"/>
              <a:t>11:58-11:59</a:t>
            </a:r>
          </a:p>
          <a:p>
            <a:pPr lvl="0">
              <a:spcBef>
                <a:spcPts val="0"/>
              </a:spcBef>
              <a:buNone/>
            </a:pPr>
            <a:r>
              <a:rPr lang="en-US" dirty="0"/>
              <a:t>WENDY</a:t>
            </a:r>
          </a:p>
        </p:txBody>
      </p:sp>
      <p:sp>
        <p:nvSpPr>
          <p:cNvPr id="178" name="Shape 178"/>
          <p:cNvSpPr txBox="1">
            <a:spLocks noGrp="1"/>
          </p:cNvSpPr>
          <p:nvPr>
            <p:ph type="sldNum" idx="12"/>
          </p:nvPr>
        </p:nvSpPr>
        <p:spPr>
          <a:xfrm>
            <a:off x="3970937" y="8829967"/>
            <a:ext cx="3037800" cy="4665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lvl="0">
              <a:spcBef>
                <a:spcPts val="0"/>
              </a:spcBef>
              <a:buNone/>
            </a:pPr>
            <a:r>
              <a:rPr lang="en-US" dirty="0"/>
              <a:t>11:59-12:00</a:t>
            </a:r>
          </a:p>
          <a:p>
            <a:pPr lvl="0">
              <a:spcBef>
                <a:spcPts val="0"/>
              </a:spcBef>
              <a:buNone/>
            </a:pPr>
            <a:r>
              <a:rPr lang="en-US" dirty="0"/>
              <a:t>WENDY</a:t>
            </a:r>
          </a:p>
        </p:txBody>
      </p:sp>
      <p:sp>
        <p:nvSpPr>
          <p:cNvPr id="185" name="Shape 185"/>
          <p:cNvSpPr txBox="1">
            <a:spLocks noGrp="1"/>
          </p:cNvSpPr>
          <p:nvPr>
            <p:ph type="sldNum" idx="12"/>
          </p:nvPr>
        </p:nvSpPr>
        <p:spPr>
          <a:xfrm>
            <a:off x="3970937" y="8829967"/>
            <a:ext cx="3037800" cy="4665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E0E014-4B4B-41CD-9031-93C42FB0DD30}" type="datetimeFigureOut">
              <a:rPr lang="en-US" smtClean="0"/>
              <a:pPr/>
              <a:t>7/6/21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BA919-F8D0-49D6-9C4B-ECDA91B89F04}" type="slidenum">
              <a:rPr lang="en-US" smtClean="0"/>
              <a:pPr/>
              <a:t>‹#›</a:t>
            </a:fld>
            <a:endParaRPr lang="en-US"/>
          </a:p>
        </p:txBody>
      </p:sp>
      <p:sp>
        <p:nvSpPr>
          <p:cNvPr id="10" name="Title 1"/>
          <p:cNvSpPr>
            <a:spLocks noGrp="1"/>
          </p:cNvSpPr>
          <p:nvPr>
            <p:ph type="ctrTitle"/>
          </p:nvPr>
        </p:nvSpPr>
        <p:spPr>
          <a:xfrm>
            <a:off x="1524000" y="3145870"/>
            <a:ext cx="9144000" cy="1789228"/>
          </a:xfrm>
        </p:spPr>
        <p:txBody>
          <a:bodyPr anchor="b"/>
          <a:lstStyle>
            <a:lvl1pPr algn="ctr">
              <a:defRPr sz="6000"/>
            </a:lvl1pPr>
          </a:lstStyle>
          <a:p>
            <a:r>
              <a:rPr lang="en-US" dirty="0"/>
              <a:t>Click to edit Master title style</a:t>
            </a:r>
          </a:p>
        </p:txBody>
      </p:sp>
      <p:sp>
        <p:nvSpPr>
          <p:cNvPr id="11" name="Subtitle 2"/>
          <p:cNvSpPr>
            <a:spLocks noGrp="1"/>
          </p:cNvSpPr>
          <p:nvPr>
            <p:ph type="subTitle" idx="1"/>
          </p:nvPr>
        </p:nvSpPr>
        <p:spPr>
          <a:xfrm>
            <a:off x="1524000" y="5220392"/>
            <a:ext cx="9144000" cy="5195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4473" y="359641"/>
            <a:ext cx="779451" cy="779346"/>
          </a:xfrm>
          <a:prstGeom prst="rect">
            <a:avLst/>
          </a:prstGeom>
        </p:spPr>
      </p:pic>
    </p:spTree>
    <p:extLst>
      <p:ext uri="{BB962C8B-B14F-4D97-AF65-F5344CB8AC3E}">
        <p14:creationId xmlns:p14="http://schemas.microsoft.com/office/powerpoint/2010/main" val="166347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93784"/>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E0E014-4B4B-41CD-9031-93C42FB0DD30}" type="datetimeFigureOut">
              <a:rPr lang="en-US" smtClean="0"/>
              <a:pPr/>
              <a:t>7/6/21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BA919-F8D0-49D6-9C4B-ECDA91B89F04}" type="slidenum">
              <a:rPr lang="en-US" smtClean="0"/>
              <a:pPr/>
              <a:t>‹#›</a:t>
            </a:fld>
            <a:endParaRPr lang="en-US"/>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23" y="5647598"/>
            <a:ext cx="1073877" cy="1073877"/>
          </a:xfrm>
          <a:prstGeom prst="rect">
            <a:avLst/>
          </a:prstGeom>
        </p:spPr>
      </p:pic>
    </p:spTree>
    <p:extLst>
      <p:ext uri="{BB962C8B-B14F-4D97-AF65-F5344CB8AC3E}">
        <p14:creationId xmlns:p14="http://schemas.microsoft.com/office/powerpoint/2010/main" val="77172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293784"/>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E0E014-4B4B-41CD-9031-93C42FB0DD30}" type="datetimeFigureOut">
              <a:rPr lang="en-US" smtClean="0"/>
              <a:pPr/>
              <a:t>7/6/21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BA919-F8D0-49D6-9C4B-ECDA91B89F04}" type="slidenum">
              <a:rPr lang="en-US" smtClean="0"/>
              <a:pPr/>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45923" y="609007"/>
            <a:ext cx="2300154" cy="2300154"/>
          </a:xfrm>
          <a:prstGeom prst="rect">
            <a:avLst/>
          </a:prstGeom>
        </p:spPr>
      </p:pic>
    </p:spTree>
    <p:extLst>
      <p:ext uri="{BB962C8B-B14F-4D97-AF65-F5344CB8AC3E}">
        <p14:creationId xmlns:p14="http://schemas.microsoft.com/office/powerpoint/2010/main" val="24565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784"/>
                </a:solidFill>
              </a:defRPr>
            </a:lvl1pPr>
          </a:lstStyle>
          <a:p>
            <a:r>
              <a:rPr lang="en-US" dirty="0"/>
              <a:t>Click to edit Master title style</a:t>
            </a:r>
          </a:p>
        </p:txBody>
      </p:sp>
      <p:sp>
        <p:nvSpPr>
          <p:cNvPr id="3" name="Content Placeholder 2"/>
          <p:cNvSpPr>
            <a:spLocks noGrp="1"/>
          </p:cNvSpPr>
          <p:nvPr>
            <p:ph idx="1"/>
          </p:nvPr>
        </p:nvSpPr>
        <p:spPr>
          <a:xfrm>
            <a:off x="944562" y="1812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0E014-4B4B-41CD-9031-93C42FB0DD30}" type="datetimeFigureOut">
              <a:rPr lang="en-US" smtClean="0"/>
              <a:pPr/>
              <a:t>7/6/21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BA919-F8D0-49D6-9C4B-ECDA91B89F04}" type="slidenum">
              <a:rPr lang="en-US" smtClean="0"/>
              <a:pPr/>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44526" y="5970876"/>
            <a:ext cx="770948" cy="770948"/>
          </a:xfrm>
          <a:prstGeom prst="rect">
            <a:avLst/>
          </a:prstGeom>
        </p:spPr>
      </p:pic>
    </p:spTree>
    <p:extLst>
      <p:ext uri="{BB962C8B-B14F-4D97-AF65-F5344CB8AC3E}">
        <p14:creationId xmlns:p14="http://schemas.microsoft.com/office/powerpoint/2010/main" val="153993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784"/>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E0E014-4B4B-41CD-9031-93C42FB0DD30}" type="datetimeFigureOut">
              <a:rPr lang="en-US" smtClean="0"/>
              <a:pPr/>
              <a:t>7/6/21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BA919-F8D0-49D6-9C4B-ECDA91B89F04}" type="slidenum">
              <a:rPr lang="en-US" smtClean="0"/>
              <a:pPr/>
              <a:t>‹#›</a:t>
            </a:fld>
            <a:endParaRPr lang="en-US"/>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23" y="5647598"/>
            <a:ext cx="1073877" cy="1073877"/>
          </a:xfrm>
          <a:prstGeom prst="rect">
            <a:avLst/>
          </a:prstGeom>
        </p:spPr>
      </p:pic>
    </p:spTree>
    <p:extLst>
      <p:ext uri="{BB962C8B-B14F-4D97-AF65-F5344CB8AC3E}">
        <p14:creationId xmlns:p14="http://schemas.microsoft.com/office/powerpoint/2010/main" val="37557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93784"/>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E0E014-4B4B-41CD-9031-93C42FB0DD30}" type="datetimeFigureOut">
              <a:rPr lang="en-US" smtClean="0"/>
              <a:pPr/>
              <a:t>7/6/21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BA919-F8D0-49D6-9C4B-ECDA91B89F04}" type="slidenum">
              <a:rPr lang="en-US" smtClean="0"/>
              <a:pPr/>
              <a:t>‹#›</a:t>
            </a:fld>
            <a:endParaRPr lang="en-US"/>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23" y="5647598"/>
            <a:ext cx="1073877" cy="1073877"/>
          </a:xfrm>
          <a:prstGeom prst="rect">
            <a:avLst/>
          </a:prstGeom>
        </p:spPr>
      </p:pic>
    </p:spTree>
    <p:extLst>
      <p:ext uri="{BB962C8B-B14F-4D97-AF65-F5344CB8AC3E}">
        <p14:creationId xmlns:p14="http://schemas.microsoft.com/office/powerpoint/2010/main" val="8398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784"/>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CE0E014-4B4B-41CD-9031-93C42FB0DD30}" type="datetimeFigureOut">
              <a:rPr lang="en-US" smtClean="0"/>
              <a:pPr/>
              <a:t>7/6/21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BA919-F8D0-49D6-9C4B-ECDA91B89F04}" type="slidenum">
              <a:rPr lang="en-US" smtClean="0"/>
              <a:pPr/>
              <a:t>‹#›</a:t>
            </a:fld>
            <a:endParaRPr lang="en-US"/>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23" y="5647598"/>
            <a:ext cx="1073877" cy="1073877"/>
          </a:xfrm>
          <a:prstGeom prst="rect">
            <a:avLst/>
          </a:prstGeom>
        </p:spPr>
      </p:pic>
    </p:spTree>
    <p:extLst>
      <p:ext uri="{BB962C8B-B14F-4D97-AF65-F5344CB8AC3E}">
        <p14:creationId xmlns:p14="http://schemas.microsoft.com/office/powerpoint/2010/main" val="381283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0E014-4B4B-41CD-9031-93C42FB0DD30}" type="datetimeFigureOut">
              <a:rPr lang="en-US" smtClean="0"/>
              <a:pPr/>
              <a:t>7/6/21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BA919-F8D0-49D6-9C4B-ECDA91B89F04}" type="slidenum">
              <a:rPr lang="en-US" smtClean="0"/>
              <a:pPr/>
              <a:t>‹#›</a:t>
            </a:fld>
            <a:endParaRPr lang="en-US"/>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23" y="5647598"/>
            <a:ext cx="1073877" cy="1073877"/>
          </a:xfrm>
          <a:prstGeom prst="rect">
            <a:avLst/>
          </a:prstGeom>
        </p:spPr>
      </p:pic>
    </p:spTree>
    <p:extLst>
      <p:ext uri="{BB962C8B-B14F-4D97-AF65-F5344CB8AC3E}">
        <p14:creationId xmlns:p14="http://schemas.microsoft.com/office/powerpoint/2010/main" val="17373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0E014-4B4B-41CD-9031-93C42FB0DD30}" type="datetimeFigureOut">
              <a:rPr lang="en-US" smtClean="0"/>
              <a:pPr/>
              <a:t>7/6/21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BA919-F8D0-49D6-9C4B-ECDA91B89F04}" type="slidenum">
              <a:rPr lang="en-US" smtClean="0"/>
              <a:pPr/>
              <a:t>‹#›</a:t>
            </a:fld>
            <a:endParaRPr lang="en-US"/>
          </a:p>
        </p:txBody>
      </p:sp>
    </p:spTree>
    <p:extLst>
      <p:ext uri="{BB962C8B-B14F-4D97-AF65-F5344CB8AC3E}">
        <p14:creationId xmlns:p14="http://schemas.microsoft.com/office/powerpoint/2010/main" val="152512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93784"/>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E0E014-4B4B-41CD-9031-93C42FB0DD30}" type="datetimeFigureOut">
              <a:rPr lang="en-US" smtClean="0"/>
              <a:pPr/>
              <a:t>7/6/21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BA919-F8D0-49D6-9C4B-ECDA91B89F04}" type="slidenum">
              <a:rPr lang="en-US" smtClean="0"/>
              <a:pPr/>
              <a:t>‹#›</a:t>
            </a:fld>
            <a:endParaRPr lang="en-US"/>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23" y="5647598"/>
            <a:ext cx="1073877" cy="1073877"/>
          </a:xfrm>
          <a:prstGeom prst="rect">
            <a:avLst/>
          </a:prstGeom>
        </p:spPr>
      </p:pic>
    </p:spTree>
    <p:extLst>
      <p:ext uri="{BB962C8B-B14F-4D97-AF65-F5344CB8AC3E}">
        <p14:creationId xmlns:p14="http://schemas.microsoft.com/office/powerpoint/2010/main" val="370917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E014-4B4B-41CD-9031-93C42FB0DD30}" type="datetimeFigureOut">
              <a:rPr lang="en-US" smtClean="0"/>
              <a:pPr/>
              <a:t>7/6/21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BA919-F8D0-49D6-9C4B-ECDA91B89F04}" type="slidenum">
              <a:rPr lang="en-US" smtClean="0"/>
              <a:pPr/>
              <a:t>‹#›</a:t>
            </a:fld>
            <a:endParaRPr lang="en-US"/>
          </a:p>
        </p:txBody>
      </p:sp>
    </p:spTree>
    <p:extLst>
      <p:ext uri="{BB962C8B-B14F-4D97-AF65-F5344CB8AC3E}">
        <p14:creationId xmlns:p14="http://schemas.microsoft.com/office/powerpoint/2010/main" val="359782736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9" r:id="rId3"/>
    <p:sldLayoutId id="2147483691" r:id="rId4"/>
    <p:sldLayoutId id="2147483692" r:id="rId5"/>
    <p:sldLayoutId id="2147483693" r:id="rId6"/>
    <p:sldLayoutId id="2147483694" r:id="rId7"/>
    <p:sldLayoutId id="2147483697" r:id="rId8"/>
    <p:sldLayoutId id="2147483695" r:id="rId9"/>
    <p:sldLayoutId id="214748369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rgbClr val="29378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resources.veinternational.org/hr/HRTASK8.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resources.veinternational.org/orientation/Weekly%20Plan-Progress%20Log.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08841" y="2222043"/>
            <a:ext cx="9144000" cy="1789228"/>
          </a:xfrm>
        </p:spPr>
        <p:txBody>
          <a:bodyPr anchor="ctr"/>
          <a:lstStyle/>
          <a:p>
            <a:r>
              <a:rPr lang="en-US" dirty="0"/>
              <a:t>Guide to Facilitation</a:t>
            </a:r>
          </a:p>
        </p:txBody>
      </p:sp>
    </p:spTree>
    <p:extLst>
      <p:ext uri="{BB962C8B-B14F-4D97-AF65-F5344CB8AC3E}">
        <p14:creationId xmlns:p14="http://schemas.microsoft.com/office/powerpoint/2010/main" val="33795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47627" y="91747"/>
            <a:ext cx="10515600" cy="1325700"/>
          </a:xfrm>
          <a:prstGeom prst="rect">
            <a:avLst/>
          </a:prstGeom>
        </p:spPr>
        <p:txBody>
          <a:bodyPr lIns="91425" tIns="91425" rIns="91425" bIns="91425" anchor="ctr" anchorCtr="0">
            <a:noAutofit/>
          </a:bodyPr>
          <a:lstStyle/>
          <a:p>
            <a:pPr lvl="0">
              <a:spcBef>
                <a:spcPts val="0"/>
              </a:spcBef>
              <a:buNone/>
            </a:pPr>
            <a:r>
              <a:rPr lang="en-US" dirty="0"/>
              <a:t>Facilitation Basics</a:t>
            </a:r>
          </a:p>
        </p:txBody>
      </p:sp>
      <p:graphicFrame>
        <p:nvGraphicFramePr>
          <p:cNvPr id="3" name="Diagram 2"/>
          <p:cNvGraphicFramePr/>
          <p:nvPr>
            <p:extLst>
              <p:ext uri="{D42A27DB-BD31-4B8C-83A1-F6EECF244321}">
                <p14:modId xmlns:p14="http://schemas.microsoft.com/office/powerpoint/2010/main" val="1733376744"/>
              </p:ext>
            </p:extLst>
          </p:nvPr>
        </p:nvGraphicFramePr>
        <p:xfrm>
          <a:off x="2516606" y="1307357"/>
          <a:ext cx="8128000" cy="496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4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dirty="0"/>
              <a:t>Planning</a:t>
            </a:r>
          </a:p>
        </p:txBody>
      </p:sp>
      <p:sp>
        <p:nvSpPr>
          <p:cNvPr id="125" name="Shape 12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sz="2400" dirty="0"/>
              <a:t>Become a </a:t>
            </a:r>
            <a:r>
              <a:rPr lang="en-US" sz="2400" b="1" dirty="0">
                <a:solidFill>
                  <a:srgbClr val="293784"/>
                </a:solidFill>
              </a:rPr>
              <a:t>Master of Resources</a:t>
            </a:r>
          </a:p>
          <a:p>
            <a:pPr marL="914400" lvl="1">
              <a:spcBef>
                <a:spcPts val="0"/>
              </a:spcBef>
            </a:pPr>
            <a:r>
              <a:rPr lang="en-US" sz="2000" dirty="0"/>
              <a:t>Review VE curriculum tasks and resources that are available.</a:t>
            </a:r>
          </a:p>
          <a:p>
            <a:pPr lvl="0" indent="0" rtl="0">
              <a:spcBef>
                <a:spcPts val="0"/>
              </a:spcBef>
              <a:buNone/>
            </a:pPr>
            <a:endParaRPr lang="en-US" sz="2400" dirty="0"/>
          </a:p>
          <a:p>
            <a:pPr marL="457200" lvl="0" indent="-228600" rtl="0">
              <a:spcBef>
                <a:spcPts val="0"/>
              </a:spcBef>
            </a:pPr>
            <a:r>
              <a:rPr lang="en-US" sz="2400" dirty="0"/>
              <a:t>Use the </a:t>
            </a:r>
            <a:r>
              <a:rPr lang="en-US" sz="2400" b="1" dirty="0">
                <a:solidFill>
                  <a:srgbClr val="293784"/>
                </a:solidFill>
              </a:rPr>
              <a:t>task provided </a:t>
            </a:r>
            <a:r>
              <a:rPr lang="en-US" sz="2400" dirty="0"/>
              <a:t>knowing it might change with student input and reflection.</a:t>
            </a:r>
          </a:p>
          <a:p>
            <a:pPr marL="457200" lvl="0" indent="-228600" rtl="0">
              <a:spcBef>
                <a:spcPts val="0"/>
              </a:spcBef>
            </a:pPr>
            <a:endParaRPr lang="en-US" sz="2400" dirty="0"/>
          </a:p>
          <a:p>
            <a:pPr marL="457200" lvl="0" indent="-228600" rtl="0">
              <a:spcBef>
                <a:spcPts val="0"/>
              </a:spcBef>
            </a:pPr>
            <a:r>
              <a:rPr lang="en-US" sz="2400" dirty="0"/>
              <a:t>Use the </a:t>
            </a:r>
            <a:r>
              <a:rPr lang="en-US" sz="2400" b="1" dirty="0">
                <a:solidFill>
                  <a:srgbClr val="293784"/>
                </a:solidFill>
              </a:rPr>
              <a:t>Quick Guide </a:t>
            </a:r>
            <a:r>
              <a:rPr lang="en-US" sz="2400" dirty="0"/>
              <a:t>to present and/or review the lesson.</a:t>
            </a:r>
          </a:p>
          <a:p>
            <a:pPr marL="457200" lvl="0" indent="-228600" rtl="0">
              <a:spcBef>
                <a:spcPts val="0"/>
              </a:spcBef>
            </a:pPr>
            <a:endParaRPr lang="en-US" sz="2400" dirty="0"/>
          </a:p>
          <a:p>
            <a:pPr marL="457200" lvl="0" indent="-228600" rtl="0">
              <a:spcBef>
                <a:spcPts val="0"/>
              </a:spcBef>
            </a:pPr>
            <a:r>
              <a:rPr lang="en-US" sz="2400" dirty="0"/>
              <a:t>Use the </a:t>
            </a:r>
            <a:r>
              <a:rPr lang="en-US" sz="2400" b="1" dirty="0">
                <a:solidFill>
                  <a:srgbClr val="293784"/>
                </a:solidFill>
              </a:rPr>
              <a:t>Future of Work Learning Series </a:t>
            </a:r>
            <a:r>
              <a:rPr lang="en-US" sz="2400" dirty="0"/>
              <a:t>for step-by-step directions on various topics and activities.</a:t>
            </a:r>
          </a:p>
          <a:p>
            <a:pPr lvl="0" indent="0" rtl="0">
              <a:spcBef>
                <a:spcPts val="0"/>
              </a:spcBef>
              <a:buNone/>
            </a:pPr>
            <a:endParaRPr lang="en-US" sz="2400" dirty="0"/>
          </a:p>
          <a:p>
            <a:pPr marL="457200" lvl="0" indent="-228600" rtl="0">
              <a:spcBef>
                <a:spcPts val="0"/>
              </a:spcBef>
            </a:pPr>
            <a:r>
              <a:rPr lang="en-US" sz="2400" b="1" dirty="0">
                <a:solidFill>
                  <a:srgbClr val="293784"/>
                </a:solidFill>
              </a:rPr>
              <a:t>Meet weekly</a:t>
            </a:r>
            <a:r>
              <a:rPr lang="en-US" sz="2400" dirty="0"/>
              <a:t> with your Management team</a:t>
            </a:r>
          </a:p>
          <a:p>
            <a:pPr marL="914400" lvl="1" indent="-228600">
              <a:spcBef>
                <a:spcPts val="0"/>
              </a:spcBef>
            </a:pPr>
            <a:r>
              <a:rPr lang="en-US" sz="2000" dirty="0"/>
              <a:t>Calendar, Activities Map, Management Team Notes, Company Notes, Department Tasks List</a:t>
            </a:r>
          </a:p>
        </p:txBody>
      </p:sp>
    </p:spTree>
    <p:extLst>
      <p:ext uri="{BB962C8B-B14F-4D97-AF65-F5344CB8AC3E}">
        <p14:creationId xmlns:p14="http://schemas.microsoft.com/office/powerpoint/2010/main" val="89292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
          <p:cNvSpPr txBox="1">
            <a:spLocks/>
          </p:cNvSpPr>
          <p:nvPr/>
        </p:nvSpPr>
        <p:spPr>
          <a:xfrm>
            <a:off x="838200" y="365125"/>
            <a:ext cx="10515600" cy="1325700"/>
          </a:xfrm>
          <a:prstGeom prst="rect">
            <a:avLst/>
          </a:prstGeom>
        </p:spPr>
        <p:txBody>
          <a:bodyPr lIns="91425" tIns="91425" rIns="91425" bIns="91425" anchor="ctr" anchorCtr="0">
            <a:noAutofit/>
          </a:bodyPr>
          <a:lstStyle>
            <a:lvl1pPr algn="l" defTabSz="914400" rtl="0" eaLnBrk="1" latinLnBrk="0" hangingPunct="1">
              <a:lnSpc>
                <a:spcPct val="90000"/>
              </a:lnSpc>
              <a:spcBef>
                <a:spcPct val="0"/>
              </a:spcBef>
              <a:buNone/>
              <a:defRPr sz="4400" kern="1200">
                <a:solidFill>
                  <a:srgbClr val="293784"/>
                </a:solidFill>
                <a:latin typeface="+mj-lt"/>
                <a:ea typeface="+mj-ea"/>
                <a:cs typeface="+mj-cs"/>
              </a:defRPr>
            </a:lvl1pPr>
          </a:lstStyle>
          <a:p>
            <a:pPr>
              <a:spcBef>
                <a:spcPts val="0"/>
              </a:spcBef>
            </a:pPr>
            <a:r>
              <a:rPr lang="en-US" dirty="0"/>
              <a:t>Planning</a:t>
            </a:r>
          </a:p>
        </p:txBody>
      </p:sp>
      <p:sp>
        <p:nvSpPr>
          <p:cNvPr id="9" name="Title 8">
            <a:extLst>
              <a:ext uri="{FF2B5EF4-FFF2-40B4-BE49-F238E27FC236}">
                <a16:creationId xmlns:a16="http://schemas.microsoft.com/office/drawing/2014/main" id="{2741F3A0-8245-455C-A55D-23A1FD4D9B6F}"/>
              </a:ext>
            </a:extLst>
          </p:cNvPr>
          <p:cNvSpPr>
            <a:spLocks noGrp="1"/>
          </p:cNvSpPr>
          <p:nvPr>
            <p:ph type="title"/>
          </p:nvPr>
        </p:nvSpPr>
        <p:spPr>
          <a:xfrm>
            <a:off x="838200" y="1028043"/>
            <a:ext cx="10515600" cy="1325563"/>
          </a:xfrm>
        </p:spPr>
        <p:txBody>
          <a:bodyPr>
            <a:normAutofit/>
          </a:bodyPr>
          <a:lstStyle/>
          <a:p>
            <a:pPr algn="ctr"/>
            <a:r>
              <a:rPr lang="en-US" sz="2000" dirty="0"/>
              <a:t>Sample Class Period</a:t>
            </a:r>
          </a:p>
        </p:txBody>
      </p:sp>
      <p:sp>
        <p:nvSpPr>
          <p:cNvPr id="10" name="Content Placeholder 6"/>
          <p:cNvSpPr>
            <a:spLocks noGrp="1"/>
          </p:cNvSpPr>
          <p:nvPr>
            <p:ph idx="1"/>
          </p:nvPr>
        </p:nvSpPr>
        <p:spPr>
          <a:xfrm>
            <a:off x="3553691" y="2297184"/>
            <a:ext cx="5777346" cy="4351338"/>
          </a:xfrm>
        </p:spPr>
        <p:txBody>
          <a:bodyPr>
            <a:normAutofit/>
          </a:bodyPr>
          <a:lstStyle/>
          <a:p>
            <a:pPr marL="0" indent="0">
              <a:buNone/>
            </a:pPr>
            <a:r>
              <a:rPr lang="en-US" sz="2400" dirty="0"/>
              <a:t>8:00	Arrival: Sign In, To-Do List</a:t>
            </a:r>
          </a:p>
          <a:p>
            <a:pPr marL="0" indent="0">
              <a:buNone/>
            </a:pPr>
            <a:r>
              <a:rPr lang="en-US" sz="2400" dirty="0"/>
              <a:t>	Establish daily agenda</a:t>
            </a:r>
          </a:p>
          <a:p>
            <a:pPr marL="0" indent="0">
              <a:buNone/>
            </a:pPr>
            <a:r>
              <a:rPr lang="en-US" sz="2400" dirty="0"/>
              <a:t>8:10	Status/Check-in Meeting w/</a:t>
            </a:r>
            <a:br>
              <a:rPr lang="en-US" sz="2400" dirty="0"/>
            </a:br>
            <a:r>
              <a:rPr lang="en-US" sz="2400" dirty="0"/>
              <a:t>	CEO, VP or Team Leaders</a:t>
            </a:r>
            <a:br>
              <a:rPr lang="en-US" sz="2400" dirty="0"/>
            </a:br>
            <a:r>
              <a:rPr lang="en-US" sz="2400" dirty="0"/>
              <a:t>	Daily</a:t>
            </a:r>
          </a:p>
          <a:p>
            <a:pPr marL="0" indent="0">
              <a:buNone/>
            </a:pPr>
            <a:r>
              <a:rPr lang="en-US" sz="2400" dirty="0"/>
              <a:t>8:15	Break out meetings &amp;/or</a:t>
            </a:r>
            <a:br>
              <a:rPr lang="en-US" sz="2400" dirty="0"/>
            </a:br>
            <a:r>
              <a:rPr lang="en-US" sz="2400" dirty="0"/>
              <a:t>	work</a:t>
            </a:r>
          </a:p>
          <a:p>
            <a:pPr marL="0" indent="0">
              <a:buNone/>
            </a:pPr>
            <a:r>
              <a:rPr lang="en-US" sz="2400" dirty="0"/>
              <a:t>8:40	Debrief &amp; To-Do – Action Items</a:t>
            </a:r>
          </a:p>
          <a:p>
            <a:pPr marL="0" indent="0">
              <a:buNone/>
            </a:pPr>
            <a:r>
              <a:rPr lang="en-US" sz="2400" dirty="0"/>
              <a:t>8:45	List &amp; Dismissal</a:t>
            </a:r>
          </a:p>
        </p:txBody>
      </p:sp>
    </p:spTree>
    <p:extLst>
      <p:ext uri="{BB962C8B-B14F-4D97-AF65-F5344CB8AC3E}">
        <p14:creationId xmlns:p14="http://schemas.microsoft.com/office/powerpoint/2010/main" val="3383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360"/>
          <a:stretch/>
        </p:blipFill>
        <p:spPr>
          <a:xfrm>
            <a:off x="1303866" y="1642533"/>
            <a:ext cx="8856133" cy="4504430"/>
          </a:xfrm>
          <a:prstGeom prst="rect">
            <a:avLst/>
          </a:prstGeom>
          <a:ln>
            <a:noFill/>
          </a:ln>
          <a:effectLst>
            <a:outerShdw blurRad="292100" dist="139700" dir="2700000" algn="tl" rotWithShape="0">
              <a:srgbClr val="333333">
                <a:alpha val="65000"/>
              </a:srgbClr>
            </a:outerShdw>
          </a:effectLst>
        </p:spPr>
      </p:pic>
      <p:sp>
        <p:nvSpPr>
          <p:cNvPr id="5" name="Shape 124"/>
          <p:cNvSpPr txBox="1">
            <a:spLocks/>
          </p:cNvSpPr>
          <p:nvPr/>
        </p:nvSpPr>
        <p:spPr>
          <a:xfrm>
            <a:off x="838200" y="365125"/>
            <a:ext cx="10515600" cy="1325700"/>
          </a:xfrm>
          <a:prstGeom prst="rect">
            <a:avLst/>
          </a:prstGeom>
        </p:spPr>
        <p:txBody>
          <a:bodyPr lIns="91425" tIns="91425" rIns="91425" bIns="91425" anchor="ctr" anchorCtr="0">
            <a:noAutofit/>
          </a:bodyPr>
          <a:lstStyle>
            <a:lvl1pPr algn="l" defTabSz="914400" rtl="0" eaLnBrk="1" latinLnBrk="0" hangingPunct="1">
              <a:lnSpc>
                <a:spcPct val="90000"/>
              </a:lnSpc>
              <a:spcBef>
                <a:spcPct val="0"/>
              </a:spcBef>
              <a:buNone/>
              <a:defRPr sz="4400" kern="1200">
                <a:solidFill>
                  <a:srgbClr val="293784"/>
                </a:solidFill>
                <a:latin typeface="+mj-lt"/>
                <a:ea typeface="+mj-ea"/>
                <a:cs typeface="+mj-cs"/>
              </a:defRPr>
            </a:lvl1pPr>
          </a:lstStyle>
          <a:p>
            <a:pPr>
              <a:spcBef>
                <a:spcPts val="0"/>
              </a:spcBef>
            </a:pPr>
            <a:r>
              <a:rPr lang="en-US" dirty="0"/>
              <a:t>Planning</a:t>
            </a:r>
          </a:p>
        </p:txBody>
      </p:sp>
    </p:spTree>
    <p:extLst>
      <p:ext uri="{BB962C8B-B14F-4D97-AF65-F5344CB8AC3E}">
        <p14:creationId xmlns:p14="http://schemas.microsoft.com/office/powerpoint/2010/main" val="364235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t>Leading</a:t>
            </a:r>
          </a:p>
        </p:txBody>
      </p:sp>
      <p:sp>
        <p:nvSpPr>
          <p:cNvPr id="160" name="Shape 160"/>
          <p:cNvSpPr txBox="1">
            <a:spLocks noGrp="1"/>
          </p:cNvSpPr>
          <p:nvPr>
            <p:ph sz="half" idx="1"/>
          </p:nvPr>
        </p:nvSpPr>
        <p:spPr>
          <a:xfrm>
            <a:off x="4284711" y="1361596"/>
            <a:ext cx="6650182" cy="4351338"/>
          </a:xfrm>
          <a:prstGeom prst="rect">
            <a:avLst/>
          </a:prstGeom>
        </p:spPr>
        <p:txBody>
          <a:bodyPr lIns="91425" tIns="91425" rIns="91425" bIns="91425" anchor="t" anchorCtr="0">
            <a:noAutofit/>
          </a:bodyPr>
          <a:lstStyle/>
          <a:p>
            <a:pPr marL="457200" lvl="0" indent="-228600" rtl="0">
              <a:spcBef>
                <a:spcPts val="0"/>
              </a:spcBef>
            </a:pPr>
            <a:r>
              <a:rPr lang="en-US" dirty="0"/>
              <a:t>Ask guiding questions</a:t>
            </a:r>
          </a:p>
          <a:p>
            <a:pPr marL="457200" lvl="0" indent="-228600" rtl="0">
              <a:spcBef>
                <a:spcPts val="0"/>
              </a:spcBef>
            </a:pPr>
            <a:endParaRPr lang="en-US" dirty="0"/>
          </a:p>
          <a:p>
            <a:pPr marL="457200" lvl="0" indent="-228600" rtl="0">
              <a:spcBef>
                <a:spcPts val="0"/>
              </a:spcBef>
            </a:pPr>
            <a:r>
              <a:rPr lang="en-US" dirty="0"/>
              <a:t>Encourage employees to ask VPs and Management  - not you!</a:t>
            </a:r>
          </a:p>
          <a:p>
            <a:pPr marL="457200" lvl="0" indent="-228600" rtl="0">
              <a:spcBef>
                <a:spcPts val="0"/>
              </a:spcBef>
            </a:pPr>
            <a:endParaRPr lang="en-US" dirty="0"/>
          </a:p>
          <a:p>
            <a:pPr marL="457200" lvl="0" indent="-228600" rtl="0">
              <a:spcBef>
                <a:spcPts val="0"/>
              </a:spcBef>
            </a:pPr>
            <a:r>
              <a:rPr lang="en-US" dirty="0"/>
              <a:t>Work with Management and VPs to develop leadership skills</a:t>
            </a:r>
          </a:p>
          <a:p>
            <a:pPr lvl="0" indent="0">
              <a:spcBef>
                <a:spcPts val="0"/>
              </a:spcBef>
              <a:buNone/>
            </a:pPr>
            <a:endParaRPr lang="en-US" dirty="0"/>
          </a:p>
          <a:p>
            <a:pPr marL="457200" lvl="0" indent="-228600">
              <a:spcBef>
                <a:spcPts val="0"/>
              </a:spcBef>
            </a:pPr>
            <a:r>
              <a:rPr lang="en-US" dirty="0"/>
              <a:t>Allow students to take ownership</a:t>
            </a:r>
          </a:p>
          <a:p>
            <a:pPr marL="457200" lvl="0" indent="-228600">
              <a:spcBef>
                <a:spcPts val="0"/>
              </a:spcBef>
            </a:pPr>
            <a:endParaRPr lang="en-US" dirty="0"/>
          </a:p>
          <a:p>
            <a:pPr marL="457200" lvl="0" indent="-228600">
              <a:spcBef>
                <a:spcPts val="0"/>
              </a:spcBef>
            </a:pPr>
            <a:r>
              <a:rPr lang="en-US" dirty="0"/>
              <a:t>Provide professional development opportunities for the “employees”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32" y="1690688"/>
            <a:ext cx="3077672" cy="3027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5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dirty="0"/>
              <a:t>Evaluation / Reflection</a:t>
            </a:r>
          </a:p>
        </p:txBody>
      </p:sp>
      <p:sp>
        <p:nvSpPr>
          <p:cNvPr id="167" name="Shape 167"/>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dirty="0"/>
              <a:t>Goal Evaluation (Company, Department, Personal)</a:t>
            </a:r>
          </a:p>
          <a:p>
            <a:pPr marL="914400" lvl="1" indent="-228600" rtl="0">
              <a:spcBef>
                <a:spcPts val="0"/>
              </a:spcBef>
            </a:pPr>
            <a:r>
              <a:rPr lang="en-US" dirty="0"/>
              <a:t>Weekly, Monthly</a:t>
            </a:r>
          </a:p>
          <a:p>
            <a:pPr marL="914400" lvl="1" indent="-228600" rtl="0">
              <a:spcBef>
                <a:spcPts val="0"/>
              </a:spcBef>
            </a:pPr>
            <a:r>
              <a:rPr lang="en-US" dirty="0"/>
              <a:t>Business Plan</a:t>
            </a:r>
          </a:p>
          <a:p>
            <a:pPr marL="457200">
              <a:spcBef>
                <a:spcPts val="0"/>
              </a:spcBef>
            </a:pPr>
            <a:r>
              <a:rPr lang="en-US" dirty="0"/>
              <a:t>Employee Evaluations</a:t>
            </a:r>
            <a:endParaRPr lang="en-US" u="sng" dirty="0">
              <a:solidFill>
                <a:schemeClr val="hlink"/>
              </a:solidFill>
              <a:hlinkClick r:id="rId3"/>
            </a:endParaRPr>
          </a:p>
          <a:p>
            <a:pPr marL="914400" lvl="1" indent="-228600" rtl="0">
              <a:spcBef>
                <a:spcPts val="0"/>
              </a:spcBef>
            </a:pPr>
            <a:r>
              <a:rPr lang="en-US" dirty="0"/>
              <a:t>Monthly, Quarterly</a:t>
            </a:r>
          </a:p>
          <a:p>
            <a:pPr marL="457200">
              <a:spcBef>
                <a:spcPts val="0"/>
              </a:spcBef>
            </a:pPr>
            <a:r>
              <a:rPr lang="en-US" dirty="0"/>
              <a:t>Weekly Log Sheet</a:t>
            </a:r>
            <a:endParaRPr lang="en-US" u="sng" dirty="0">
              <a:solidFill>
                <a:schemeClr val="hlink"/>
              </a:solidFill>
              <a:hlinkClick r:id="rId4"/>
            </a:endParaRPr>
          </a:p>
          <a:p>
            <a:pPr marL="457200" lvl="0" indent="-228600" rtl="0">
              <a:spcBef>
                <a:spcPts val="0"/>
              </a:spcBef>
            </a:pPr>
            <a:r>
              <a:rPr lang="en-US" dirty="0"/>
              <a:t>Department Challenges</a:t>
            </a:r>
          </a:p>
          <a:p>
            <a:pPr marL="457200" lvl="0" indent="-228600" rtl="0">
              <a:spcBef>
                <a:spcPts val="0"/>
              </a:spcBef>
            </a:pPr>
            <a:r>
              <a:rPr lang="en-US" dirty="0"/>
              <a:t>Rubrics</a:t>
            </a:r>
          </a:p>
          <a:p>
            <a:pPr marL="457200" lvl="0" indent="-228600">
              <a:spcBef>
                <a:spcPts val="0"/>
              </a:spcBef>
            </a:pPr>
            <a:r>
              <a:rPr lang="en-US" dirty="0"/>
              <a:t>Portfolios</a:t>
            </a:r>
          </a:p>
        </p:txBody>
      </p:sp>
      <p:pic>
        <p:nvPicPr>
          <p:cNvPr id="1026" name="Picture 2" descr="Image result for reflection"/>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24574" r="30897"/>
          <a:stretch/>
        </p:blipFill>
        <p:spPr bwMode="auto">
          <a:xfrm>
            <a:off x="7544971" y="2475187"/>
            <a:ext cx="2560726" cy="271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dirty="0"/>
              <a:t>Key to Being a Successful Facilitator</a:t>
            </a:r>
          </a:p>
        </p:txBody>
      </p:sp>
      <p:sp>
        <p:nvSpPr>
          <p:cNvPr id="181" name="Shape 181"/>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spcAft>
                <a:spcPts val="600"/>
              </a:spcAft>
            </a:pPr>
            <a:r>
              <a:rPr lang="en-US" dirty="0"/>
              <a:t>Forgive yourself daily.</a:t>
            </a:r>
          </a:p>
          <a:p>
            <a:pPr marL="457200" lvl="0" indent="-228600" rtl="0">
              <a:spcBef>
                <a:spcPts val="0"/>
              </a:spcBef>
              <a:spcAft>
                <a:spcPts val="600"/>
              </a:spcAft>
            </a:pPr>
            <a:r>
              <a:rPr lang="en-US" dirty="0"/>
              <a:t>Say often, “I don’t know.  Let’s figure it out.”</a:t>
            </a:r>
          </a:p>
          <a:p>
            <a:pPr marL="457200" lvl="0" indent="-228600" rtl="0">
              <a:spcBef>
                <a:spcPts val="0"/>
              </a:spcBef>
              <a:spcAft>
                <a:spcPts val="600"/>
              </a:spcAft>
            </a:pPr>
            <a:r>
              <a:rPr lang="en-US" dirty="0"/>
              <a:t>Involve the students in everything!</a:t>
            </a:r>
          </a:p>
          <a:p>
            <a:pPr marL="914400" lvl="1" indent="-228600" rtl="0">
              <a:spcBef>
                <a:spcPts val="0"/>
              </a:spcBef>
              <a:spcAft>
                <a:spcPts val="600"/>
              </a:spcAft>
            </a:pPr>
            <a:r>
              <a:rPr lang="en-US" b="1" dirty="0">
                <a:solidFill>
                  <a:srgbClr val="293784"/>
                </a:solidFill>
              </a:rPr>
              <a:t>Planning, Organizing, Leading, Evaluating / Reflecting</a:t>
            </a:r>
          </a:p>
          <a:p>
            <a:pPr marL="457200" lvl="0" indent="-228600" rtl="0">
              <a:spcBef>
                <a:spcPts val="0"/>
              </a:spcBef>
              <a:spcAft>
                <a:spcPts val="600"/>
              </a:spcAft>
            </a:pPr>
            <a:r>
              <a:rPr lang="en-US" dirty="0"/>
              <a:t>Know it will not be perfect. Imperfection is where true student learning will take place.</a:t>
            </a:r>
          </a:p>
          <a:p>
            <a:pPr marL="457200" lvl="0" indent="-228600" rtl="0">
              <a:spcBef>
                <a:spcPts val="0"/>
              </a:spcBef>
              <a:spcAft>
                <a:spcPts val="600"/>
              </a:spcAft>
            </a:pPr>
            <a:r>
              <a:rPr lang="en-US" dirty="0"/>
              <a:t>Facilitate continuous reflection with the students.</a:t>
            </a:r>
          </a:p>
          <a:p>
            <a:pPr marL="457200" lvl="0" indent="-228600" rtl="0">
              <a:spcBef>
                <a:spcPts val="0"/>
              </a:spcBef>
              <a:spcAft>
                <a:spcPts val="600"/>
              </a:spcAft>
            </a:pPr>
            <a:r>
              <a:rPr lang="en-US" dirty="0"/>
              <a:t>Continue to learn and evolve with your students.</a:t>
            </a:r>
          </a:p>
          <a:p>
            <a:pPr marL="0" lvl="0" indent="0">
              <a:spcBef>
                <a:spcPts val="0"/>
              </a:spcBef>
              <a:buNone/>
            </a:pPr>
            <a:endParaRPr dirty="0"/>
          </a:p>
        </p:txBody>
      </p:sp>
    </p:spTree>
    <p:extLst>
      <p:ext uri="{BB962C8B-B14F-4D97-AF65-F5344CB8AC3E}">
        <p14:creationId xmlns:p14="http://schemas.microsoft.com/office/powerpoint/2010/main" val="31811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80110" y="101889"/>
            <a:ext cx="4100945" cy="1096530"/>
          </a:xfrm>
          <a:prstGeom prst="rect">
            <a:avLst/>
          </a:prstGeom>
        </p:spPr>
        <p:txBody>
          <a:bodyPr lIns="91425" tIns="91425" rIns="91425" bIns="91425" anchor="ctr" anchorCtr="0">
            <a:noAutofit/>
          </a:bodyPr>
          <a:lstStyle/>
          <a:p>
            <a:pPr lvl="0">
              <a:spcBef>
                <a:spcPts val="0"/>
              </a:spcBef>
              <a:buNone/>
            </a:pPr>
            <a:r>
              <a:rPr lang="en-US" dirty="0"/>
              <a:t>Remember….</a:t>
            </a:r>
          </a:p>
        </p:txBody>
      </p:sp>
      <p:pic>
        <p:nvPicPr>
          <p:cNvPr id="1026" name="Picture 2" descr="Image result for tell me and i forget teach me and i remember involve me and i learn"/>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14561" t="4653" r="16781" b="5373"/>
          <a:stretch/>
        </p:blipFill>
        <p:spPr bwMode="auto">
          <a:xfrm>
            <a:off x="3542703" y="412770"/>
            <a:ext cx="4824249" cy="632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1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016 VE - Aleo">
      <a:majorFont>
        <a:latin typeface="Montreal-Bold"/>
        <a:ea typeface=""/>
        <a:cs typeface=""/>
      </a:majorFont>
      <a:minorFont>
        <a:latin typeface="Ale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825</Words>
  <Application>Microsoft Macintosh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Aleo</vt:lpstr>
      <vt:lpstr>Arial</vt:lpstr>
      <vt:lpstr>Montreal-Bold</vt:lpstr>
      <vt:lpstr>Office Theme</vt:lpstr>
      <vt:lpstr>Guide to Facilitation</vt:lpstr>
      <vt:lpstr>Facilitation Basics</vt:lpstr>
      <vt:lpstr>Planning</vt:lpstr>
      <vt:lpstr>Sample Class Period</vt:lpstr>
      <vt:lpstr>PowerPoint Presentation</vt:lpstr>
      <vt:lpstr>Leading</vt:lpstr>
      <vt:lpstr>Evaluation / Reflection</vt:lpstr>
      <vt:lpstr>Key to Being a Successful Facilitator</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VEI</dc:creator>
  <cp:lastModifiedBy>ELIZABETH.POORAN@baruchmail.cuny.edu</cp:lastModifiedBy>
  <cp:revision>284</cp:revision>
  <cp:lastPrinted>2015-01-28T21:48:51Z</cp:lastPrinted>
  <dcterms:created xsi:type="dcterms:W3CDTF">2015-01-28T02:00:44Z</dcterms:created>
  <dcterms:modified xsi:type="dcterms:W3CDTF">2021-07-06T14:33:43Z</dcterms:modified>
</cp:coreProperties>
</file>